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9" r:id="rId2"/>
    <p:sldId id="256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4977" autoAdjust="0"/>
  </p:normalViewPr>
  <p:slideViewPr>
    <p:cSldViewPr>
      <p:cViewPr varScale="1">
        <p:scale>
          <a:sx n="43" d="100"/>
          <a:sy n="43" d="100"/>
        </p:scale>
        <p:origin x="-19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B0213-70DF-403B-8164-7C8E085CBA42}" type="datetimeFigureOut">
              <a:rPr lang="en-GB" smtClean="0"/>
              <a:t>05/11/2013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ED570-A8E1-407B-AD4D-78D747305F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1317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731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3814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ED570-A8E1-407B-AD4D-78D747305FD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145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Caplin Platform &amp; Integration Suite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Failover</a:t>
            </a:r>
            <a:endParaRPr lang="en-GB" dirty="0"/>
          </a:p>
        </p:txBody>
      </p:sp>
      <p:sp>
        <p:nvSpPr>
          <p:cNvPr id="4" name="Text Placeholder 1"/>
          <p:cNvSpPr>
            <a:spLocks noGrp="1"/>
          </p:cNvSpPr>
          <p:nvPr/>
        </p:nvSpPr>
        <p:spPr>
          <a:xfrm>
            <a:off x="442436" y="3251200"/>
            <a:ext cx="8259127" cy="150018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55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27753" y="3769926"/>
            <a:ext cx="7688495" cy="2343007"/>
            <a:chOff x="727753" y="3769926"/>
            <a:chExt cx="7688495" cy="2343007"/>
          </a:xfrm>
        </p:grpSpPr>
        <p:sp>
          <p:nvSpPr>
            <p:cNvPr id="83" name="Rectangle 35"/>
            <p:cNvSpPr>
              <a:spLocks/>
            </p:cNvSpPr>
            <p:nvPr/>
          </p:nvSpPr>
          <p:spPr bwMode="auto">
            <a:xfrm>
              <a:off x="3058546" y="3769926"/>
              <a:ext cx="1380871" cy="8975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 smtClean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200" b="1" dirty="0">
                <a:solidFill>
                  <a:schemeClr val="bg1">
                    <a:lumMod val="75000"/>
                  </a:schemeClr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5" name="Rectangle 47"/>
            <p:cNvSpPr>
              <a:spLocks/>
            </p:cNvSpPr>
            <p:nvPr/>
          </p:nvSpPr>
          <p:spPr bwMode="auto">
            <a:xfrm rot="16200000">
              <a:off x="1580089" y="4653943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pic>
          <p:nvPicPr>
            <p:cNvPr id="130" name="Picture 129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9777" y="3778274"/>
              <a:ext cx="893199" cy="893199"/>
            </a:xfrm>
            <a:prstGeom prst="rect">
              <a:avLst/>
            </a:prstGeom>
          </p:spPr>
        </p:pic>
        <p:sp>
          <p:nvSpPr>
            <p:cNvPr id="132" name="Rectangle 47"/>
            <p:cNvSpPr>
              <a:spLocks/>
            </p:cNvSpPr>
            <p:nvPr/>
          </p:nvSpPr>
          <p:spPr bwMode="auto">
            <a:xfrm>
              <a:off x="5579000" y="3779980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33" name="Rectangle 47"/>
            <p:cNvSpPr>
              <a:spLocks/>
            </p:cNvSpPr>
            <p:nvPr/>
          </p:nvSpPr>
          <p:spPr bwMode="auto">
            <a:xfrm rot="16200000">
              <a:off x="4958965" y="4083595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135" name="Straight Arrow Connector 134"/>
            <p:cNvCxnSpPr>
              <a:stCxn id="132" idx="3"/>
              <a:endCxn id="130" idx="1"/>
            </p:cNvCxnSpPr>
            <p:nvPr/>
          </p:nvCxnSpPr>
          <p:spPr>
            <a:xfrm flipV="1">
              <a:off x="6651244" y="4224874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136" name="Picture 135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0257" y="4930083"/>
              <a:ext cx="893199" cy="893199"/>
            </a:xfrm>
            <a:prstGeom prst="rect">
              <a:avLst/>
            </a:prstGeom>
          </p:spPr>
        </p:pic>
        <p:sp>
          <p:nvSpPr>
            <p:cNvPr id="138" name="Rectangle 47"/>
            <p:cNvSpPr>
              <a:spLocks/>
            </p:cNvSpPr>
            <p:nvPr/>
          </p:nvSpPr>
          <p:spPr bwMode="auto">
            <a:xfrm>
              <a:off x="5579480" y="4931789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39" name="Rectangle 47"/>
            <p:cNvSpPr>
              <a:spLocks/>
            </p:cNvSpPr>
            <p:nvPr/>
          </p:nvSpPr>
          <p:spPr bwMode="auto">
            <a:xfrm rot="16200000">
              <a:off x="4959445" y="5235404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140" name="Straight Arrow Connector 139"/>
            <p:cNvCxnSpPr>
              <a:stCxn id="58" idx="3"/>
              <a:endCxn id="139" idx="0"/>
            </p:cNvCxnSpPr>
            <p:nvPr/>
          </p:nvCxnSpPr>
          <p:spPr>
            <a:xfrm>
              <a:off x="4435551" y="5378809"/>
              <a:ext cx="827874" cy="7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1" name="Straight Arrow Connector 140"/>
            <p:cNvCxnSpPr>
              <a:stCxn id="138" idx="3"/>
              <a:endCxn id="136" idx="1"/>
            </p:cNvCxnSpPr>
            <p:nvPr/>
          </p:nvCxnSpPr>
          <p:spPr>
            <a:xfrm flipV="1">
              <a:off x="6651724" y="5376683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Multiply 33"/>
            <p:cNvSpPr/>
            <p:nvPr/>
          </p:nvSpPr>
          <p:spPr bwMode="auto">
            <a:xfrm>
              <a:off x="4070745" y="4324505"/>
              <a:ext cx="353945" cy="333140"/>
            </a:xfrm>
            <a:prstGeom prst="mathMultiply">
              <a:avLst/>
            </a:prstGeom>
            <a:solidFill>
              <a:srgbClr val="F4A0B4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338835" y="4700070"/>
              <a:ext cx="1068945" cy="25292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355769" y="5863555"/>
              <a:ext cx="1060479" cy="24937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3054680" y="4930046"/>
              <a:ext cx="1380871" cy="897526"/>
              <a:chOff x="3054680" y="4930046"/>
              <a:chExt cx="1380871" cy="897526"/>
            </a:xfrm>
          </p:grpSpPr>
          <p:sp>
            <p:nvSpPr>
              <p:cNvPr id="58" name="Rectangle 35"/>
              <p:cNvSpPr>
                <a:spLocks/>
              </p:cNvSpPr>
              <p:nvPr/>
            </p:nvSpPr>
            <p:spPr bwMode="auto">
              <a:xfrm>
                <a:off x="3054680" y="4930046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59" name="Picture 58" descr="icon-platfor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7060" y="5221217"/>
                <a:ext cx="311391" cy="311392"/>
              </a:xfrm>
              <a:prstGeom prst="rect">
                <a:avLst/>
              </a:prstGeom>
            </p:spPr>
          </p:pic>
          <p:sp>
            <p:nvSpPr>
              <p:cNvPr id="60" name="TextBox 59"/>
              <p:cNvSpPr txBox="1"/>
              <p:nvPr/>
            </p:nvSpPr>
            <p:spPr>
              <a:xfrm>
                <a:off x="3510202" y="5233940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62" name="Straight Arrow Connector 9"/>
            <p:cNvCxnSpPr>
              <a:stCxn id="85" idx="2"/>
              <a:endCxn id="58" idx="1"/>
            </p:cNvCxnSpPr>
            <p:nvPr/>
          </p:nvCxnSpPr>
          <p:spPr>
            <a:xfrm>
              <a:off x="2172626" y="4797418"/>
              <a:ext cx="882054" cy="581391"/>
            </a:xfrm>
            <a:prstGeom prst="straightConnector1">
              <a:avLst/>
            </a:prstGeom>
            <a:ln w="3175" cmpd="sng">
              <a:solidFill>
                <a:schemeClr val="accent2">
                  <a:lumMod val="75000"/>
                </a:schemeClr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Arrow Connector 9"/>
            <p:cNvCxnSpPr/>
            <p:nvPr/>
          </p:nvCxnSpPr>
          <p:spPr>
            <a:xfrm flipV="1">
              <a:off x="4435859" y="4403725"/>
              <a:ext cx="828675" cy="82550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727753" y="5288384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65" name="Picture 64" descr="device-deskto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703" y="4349476"/>
              <a:ext cx="1004531" cy="848029"/>
            </a:xfrm>
            <a:prstGeom prst="rect">
              <a:avLst/>
            </a:prstGeom>
          </p:spPr>
        </p:pic>
      </p:grpSp>
      <p:sp>
        <p:nvSpPr>
          <p:cNvPr id="46" name="Title 1"/>
          <p:cNvSpPr>
            <a:spLocks noGrp="1"/>
          </p:cNvSpPr>
          <p:nvPr>
            <p:ph type="title"/>
          </p:nvPr>
        </p:nvSpPr>
        <p:spPr>
          <a:xfrm>
            <a:off x="457200" y="-18398"/>
            <a:ext cx="8229600" cy="646331"/>
          </a:xfrm>
        </p:spPr>
        <p:txBody>
          <a:bodyPr>
            <a:spAutoFit/>
          </a:bodyPr>
          <a:lstStyle/>
          <a:p>
            <a:r>
              <a:rPr lang="en-GB" sz="3600" dirty="0" smtClean="0">
                <a:cs typeface="Calibri"/>
              </a:rPr>
              <a:t>Client Failover</a:t>
            </a:r>
            <a:endParaRPr lang="en-GB" sz="3600" dirty="0">
              <a:cs typeface="Calibri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718903" y="989198"/>
            <a:ext cx="7696960" cy="2346668"/>
            <a:chOff x="718903" y="989198"/>
            <a:chExt cx="7696960" cy="2346668"/>
          </a:xfrm>
        </p:grpSpPr>
        <p:sp>
          <p:nvSpPr>
            <p:cNvPr id="69" name="Rectangle 47"/>
            <p:cNvSpPr>
              <a:spLocks/>
            </p:cNvSpPr>
            <p:nvPr/>
          </p:nvSpPr>
          <p:spPr bwMode="auto">
            <a:xfrm rot="16200000">
              <a:off x="1576725" y="1865595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sp>
          <p:nvSpPr>
            <p:cNvPr id="70" name="Rectangle 47"/>
            <p:cNvSpPr>
              <a:spLocks/>
            </p:cNvSpPr>
            <p:nvPr/>
          </p:nvSpPr>
          <p:spPr bwMode="auto">
            <a:xfrm>
              <a:off x="5582850" y="994446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1" name="Rectangle 47"/>
            <p:cNvSpPr>
              <a:spLocks/>
            </p:cNvSpPr>
            <p:nvPr/>
          </p:nvSpPr>
          <p:spPr bwMode="auto">
            <a:xfrm rot="16200000">
              <a:off x="4962815" y="1298061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72" name="Straight Arrow Connector 71"/>
            <p:cNvCxnSpPr>
              <a:stCxn id="94" idx="3"/>
              <a:endCxn id="71" idx="0"/>
            </p:cNvCxnSpPr>
            <p:nvPr/>
          </p:nvCxnSpPr>
          <p:spPr>
            <a:xfrm>
              <a:off x="4435168" y="1437961"/>
              <a:ext cx="831627" cy="357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>
              <a:stCxn id="70" idx="3"/>
              <a:endCxn id="84" idx="1"/>
            </p:cNvCxnSpPr>
            <p:nvPr/>
          </p:nvCxnSpPr>
          <p:spPr>
            <a:xfrm flipV="1">
              <a:off x="6655094" y="1439340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4" name="Rectangle 47"/>
            <p:cNvSpPr>
              <a:spLocks/>
            </p:cNvSpPr>
            <p:nvPr/>
          </p:nvSpPr>
          <p:spPr bwMode="auto">
            <a:xfrm>
              <a:off x="5583330" y="2146255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5" name="Rectangle 47"/>
            <p:cNvSpPr>
              <a:spLocks/>
            </p:cNvSpPr>
            <p:nvPr/>
          </p:nvSpPr>
          <p:spPr bwMode="auto">
            <a:xfrm rot="16200000">
              <a:off x="4963295" y="2449870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76" name="Straight Arrow Connector 75"/>
            <p:cNvCxnSpPr>
              <a:stCxn id="91" idx="3"/>
              <a:endCxn id="75" idx="0"/>
            </p:cNvCxnSpPr>
            <p:nvPr/>
          </p:nvCxnSpPr>
          <p:spPr>
            <a:xfrm>
              <a:off x="4435167" y="2592506"/>
              <a:ext cx="832108" cy="83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>
              <a:stCxn id="74" idx="3"/>
              <a:endCxn id="87" idx="1"/>
            </p:cNvCxnSpPr>
            <p:nvPr/>
          </p:nvCxnSpPr>
          <p:spPr>
            <a:xfrm flipV="1">
              <a:off x="6655574" y="2591149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/>
            <p:nvPr/>
          </p:nvCxnSpPr>
          <p:spPr>
            <a:xfrm>
              <a:off x="4435475" y="1581150"/>
              <a:ext cx="835025" cy="895350"/>
            </a:xfrm>
            <a:prstGeom prst="straightConnector1">
              <a:avLst/>
            </a:prstGeom>
            <a:ln w="3175" cmpd="sng">
              <a:solidFill>
                <a:schemeClr val="tx1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 flipV="1">
              <a:off x="4435475" y="1597025"/>
              <a:ext cx="831850" cy="879475"/>
            </a:xfrm>
            <a:prstGeom prst="straightConnector1">
              <a:avLst/>
            </a:prstGeom>
            <a:ln w="3175" cmpd="sng">
              <a:solidFill>
                <a:schemeClr val="tx1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80" name="Group 79"/>
            <p:cNvGrpSpPr/>
            <p:nvPr/>
          </p:nvGrpSpPr>
          <p:grpSpPr>
            <a:xfrm>
              <a:off x="3054297" y="989198"/>
              <a:ext cx="1380871" cy="897526"/>
              <a:chOff x="3054297" y="989198"/>
              <a:chExt cx="1380871" cy="897526"/>
            </a:xfrm>
          </p:grpSpPr>
          <p:sp>
            <p:nvSpPr>
              <p:cNvPr id="94" name="Rectangle 35"/>
              <p:cNvSpPr>
                <a:spLocks/>
              </p:cNvSpPr>
              <p:nvPr/>
            </p:nvSpPr>
            <p:spPr bwMode="auto">
              <a:xfrm>
                <a:off x="3054297" y="989198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95" name="Picture 94" descr="icon-platfor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6677" y="1280369"/>
                <a:ext cx="311391" cy="311392"/>
              </a:xfrm>
              <a:prstGeom prst="rect">
                <a:avLst/>
              </a:prstGeom>
            </p:spPr>
          </p:pic>
          <p:sp>
            <p:nvSpPr>
              <p:cNvPr id="96" name="TextBox 95"/>
              <p:cNvSpPr txBox="1"/>
              <p:nvPr/>
            </p:nvSpPr>
            <p:spPr>
              <a:xfrm>
                <a:off x="3509819" y="1293092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3054296" y="2143743"/>
              <a:ext cx="1380871" cy="897526"/>
              <a:chOff x="3054296" y="2143743"/>
              <a:chExt cx="1380871" cy="897526"/>
            </a:xfrm>
          </p:grpSpPr>
          <p:sp>
            <p:nvSpPr>
              <p:cNvPr id="91" name="Rectangle 35"/>
              <p:cNvSpPr>
                <a:spLocks/>
              </p:cNvSpPr>
              <p:nvPr/>
            </p:nvSpPr>
            <p:spPr bwMode="auto">
              <a:xfrm>
                <a:off x="3054296" y="2143743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92" name="Picture 91" descr="icon-platfor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6676" y="2434914"/>
                <a:ext cx="311391" cy="311392"/>
              </a:xfrm>
              <a:prstGeom prst="rect">
                <a:avLst/>
              </a:prstGeom>
            </p:spPr>
          </p:pic>
          <p:sp>
            <p:nvSpPr>
              <p:cNvPr id="93" name="TextBox 92"/>
              <p:cNvSpPr txBox="1"/>
              <p:nvPr/>
            </p:nvSpPr>
            <p:spPr>
              <a:xfrm>
                <a:off x="3509818" y="2447637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82" name="Straight Arrow Connector 9"/>
            <p:cNvCxnSpPr>
              <a:stCxn id="69" idx="2"/>
              <a:endCxn id="94" idx="1"/>
            </p:cNvCxnSpPr>
            <p:nvPr/>
          </p:nvCxnSpPr>
          <p:spPr>
            <a:xfrm flipV="1">
              <a:off x="2169262" y="1437961"/>
              <a:ext cx="885035" cy="57110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84" name="Picture 83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3627" y="992740"/>
              <a:ext cx="893199" cy="893199"/>
            </a:xfrm>
            <a:prstGeom prst="rect">
              <a:avLst/>
            </a:prstGeom>
          </p:spPr>
        </p:pic>
        <p:sp>
          <p:nvSpPr>
            <p:cNvPr id="86" name="TextBox 85"/>
            <p:cNvSpPr txBox="1"/>
            <p:nvPr/>
          </p:nvSpPr>
          <p:spPr>
            <a:xfrm>
              <a:off x="7338451" y="1930651"/>
              <a:ext cx="1077412" cy="23681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87" name="Picture 86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4107" y="2144549"/>
              <a:ext cx="893199" cy="893199"/>
            </a:xfrm>
            <a:prstGeom prst="rect">
              <a:avLst/>
            </a:prstGeom>
          </p:spPr>
        </p:pic>
        <p:sp>
          <p:nvSpPr>
            <p:cNvPr id="88" name="TextBox 87"/>
            <p:cNvSpPr txBox="1"/>
            <p:nvPr/>
          </p:nvSpPr>
          <p:spPr>
            <a:xfrm>
              <a:off x="7338451" y="3110521"/>
              <a:ext cx="1077412" cy="225345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718903" y="2494383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90" name="Picture 89" descr="device-deskto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853" y="1555475"/>
              <a:ext cx="1004531" cy="848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153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23136" y="3778274"/>
            <a:ext cx="7688495" cy="2334659"/>
            <a:chOff x="723136" y="3778274"/>
            <a:chExt cx="7688495" cy="2334659"/>
          </a:xfrm>
        </p:grpSpPr>
        <p:cxnSp>
          <p:nvCxnSpPr>
            <p:cNvPr id="53" name="Straight Arrow Connector 9"/>
            <p:cNvCxnSpPr/>
            <p:nvPr/>
          </p:nvCxnSpPr>
          <p:spPr>
            <a:xfrm>
              <a:off x="4431242" y="4384675"/>
              <a:ext cx="838200" cy="850900"/>
            </a:xfrm>
            <a:prstGeom prst="straightConnector1">
              <a:avLst/>
            </a:prstGeom>
            <a:ln w="3175" cmpd="sng">
              <a:solidFill>
                <a:schemeClr val="accent2">
                  <a:lumMod val="75000"/>
                </a:schemeClr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Rectangle 47"/>
            <p:cNvSpPr>
              <a:spLocks/>
            </p:cNvSpPr>
            <p:nvPr/>
          </p:nvSpPr>
          <p:spPr bwMode="auto">
            <a:xfrm rot="16200000">
              <a:off x="1579150" y="4662294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sp>
          <p:nvSpPr>
            <p:cNvPr id="55" name="Rectangle 47"/>
            <p:cNvSpPr>
              <a:spLocks/>
            </p:cNvSpPr>
            <p:nvPr/>
          </p:nvSpPr>
          <p:spPr bwMode="auto">
            <a:xfrm>
              <a:off x="5585275" y="3791145"/>
              <a:ext cx="1072244" cy="89510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</a:p>
          </p:txBody>
        </p:sp>
        <p:sp>
          <p:nvSpPr>
            <p:cNvPr id="56" name="Rectangle 47"/>
            <p:cNvSpPr>
              <a:spLocks/>
            </p:cNvSpPr>
            <p:nvPr/>
          </p:nvSpPr>
          <p:spPr bwMode="auto">
            <a:xfrm rot="16200000">
              <a:off x="4965240" y="4094760"/>
              <a:ext cx="894910" cy="286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sp>
          <p:nvSpPr>
            <p:cNvPr id="61" name="Rectangle 47"/>
            <p:cNvSpPr>
              <a:spLocks/>
            </p:cNvSpPr>
            <p:nvPr/>
          </p:nvSpPr>
          <p:spPr bwMode="auto">
            <a:xfrm>
              <a:off x="5585755" y="4942954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2" name="Rectangle 47"/>
            <p:cNvSpPr>
              <a:spLocks/>
            </p:cNvSpPr>
            <p:nvPr/>
          </p:nvSpPr>
          <p:spPr bwMode="auto">
            <a:xfrm rot="16200000">
              <a:off x="4965720" y="5246569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63" name="Straight Arrow Connector 62"/>
            <p:cNvCxnSpPr>
              <a:stCxn id="90" idx="3"/>
              <a:endCxn id="62" idx="0"/>
            </p:cNvCxnSpPr>
            <p:nvPr/>
          </p:nvCxnSpPr>
          <p:spPr>
            <a:xfrm>
              <a:off x="4430935" y="5386506"/>
              <a:ext cx="838765" cy="3538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>
              <a:stCxn id="61" idx="3"/>
              <a:endCxn id="60" idx="1"/>
            </p:cNvCxnSpPr>
            <p:nvPr/>
          </p:nvCxnSpPr>
          <p:spPr>
            <a:xfrm flipV="1">
              <a:off x="6657999" y="5376683"/>
              <a:ext cx="767641" cy="13822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Multiply 70"/>
            <p:cNvSpPr/>
            <p:nvPr/>
          </p:nvSpPr>
          <p:spPr bwMode="auto">
            <a:xfrm>
              <a:off x="6314717" y="4345327"/>
              <a:ext cx="353945" cy="333140"/>
            </a:xfrm>
            <a:prstGeom prst="mathMultiply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050063" y="3790895"/>
              <a:ext cx="1380871" cy="897526"/>
              <a:chOff x="3050063" y="3790895"/>
              <a:chExt cx="1380871" cy="897526"/>
            </a:xfrm>
          </p:grpSpPr>
          <p:sp>
            <p:nvSpPr>
              <p:cNvPr id="87" name="Rectangle 35"/>
              <p:cNvSpPr>
                <a:spLocks/>
              </p:cNvSpPr>
              <p:nvPr/>
            </p:nvSpPr>
            <p:spPr bwMode="auto">
              <a:xfrm>
                <a:off x="3050063" y="3790895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88" name="Picture 87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2443" y="4082066"/>
                <a:ext cx="311391" cy="311392"/>
              </a:xfrm>
              <a:prstGeom prst="rect">
                <a:avLst/>
              </a:prstGeom>
            </p:spPr>
          </p:pic>
          <p:sp>
            <p:nvSpPr>
              <p:cNvPr id="89" name="TextBox 88"/>
              <p:cNvSpPr txBox="1"/>
              <p:nvPr/>
            </p:nvSpPr>
            <p:spPr>
              <a:xfrm>
                <a:off x="3505585" y="4094789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050064" y="4937743"/>
              <a:ext cx="1380871" cy="897526"/>
              <a:chOff x="3050064" y="4937743"/>
              <a:chExt cx="1380871" cy="897526"/>
            </a:xfrm>
          </p:grpSpPr>
          <p:sp>
            <p:nvSpPr>
              <p:cNvPr id="90" name="Rectangle 35"/>
              <p:cNvSpPr>
                <a:spLocks/>
              </p:cNvSpPr>
              <p:nvPr/>
            </p:nvSpPr>
            <p:spPr bwMode="auto">
              <a:xfrm>
                <a:off x="3050064" y="4937743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91" name="Picture 90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2444" y="5228914"/>
                <a:ext cx="311391" cy="311392"/>
              </a:xfrm>
              <a:prstGeom prst="rect">
                <a:avLst/>
              </a:prstGeom>
            </p:spPr>
          </p:pic>
          <p:sp>
            <p:nvSpPr>
              <p:cNvPr id="92" name="TextBox 91"/>
              <p:cNvSpPr txBox="1"/>
              <p:nvPr/>
            </p:nvSpPr>
            <p:spPr>
              <a:xfrm>
                <a:off x="3505586" y="5241637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50" name="Straight Arrow Connector 9"/>
            <p:cNvCxnSpPr>
              <a:stCxn id="46" idx="2"/>
              <a:endCxn id="87" idx="1"/>
            </p:cNvCxnSpPr>
            <p:nvPr/>
          </p:nvCxnSpPr>
          <p:spPr>
            <a:xfrm flipV="1">
              <a:off x="2171687" y="4239658"/>
              <a:ext cx="878376" cy="566111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59" name="Picture 58" descr="Home-Server-icon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5160" y="3778274"/>
              <a:ext cx="893199" cy="893199"/>
            </a:xfrm>
            <a:prstGeom prst="rect">
              <a:avLst/>
            </a:prstGeom>
          </p:spPr>
        </p:pic>
        <p:pic>
          <p:nvPicPr>
            <p:cNvPr id="60" name="Picture 59" descr="Home-Server-icon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5640" y="4930083"/>
              <a:ext cx="893199" cy="893199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>
              <a:off x="7334218" y="4700070"/>
              <a:ext cx="1068945" cy="25292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7351152" y="5863555"/>
              <a:ext cx="1060479" cy="24937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723136" y="5288384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95" name="Picture 94" descr="device-deskto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086" y="4349476"/>
              <a:ext cx="1004531" cy="848029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718903" y="989198"/>
            <a:ext cx="7696960" cy="2346668"/>
            <a:chOff x="718903" y="989198"/>
            <a:chExt cx="7696960" cy="2346668"/>
          </a:xfrm>
        </p:grpSpPr>
        <p:sp>
          <p:nvSpPr>
            <p:cNvPr id="52" name="Rectangle 47"/>
            <p:cNvSpPr>
              <a:spLocks/>
            </p:cNvSpPr>
            <p:nvPr/>
          </p:nvSpPr>
          <p:spPr bwMode="auto">
            <a:xfrm rot="16200000">
              <a:off x="1576725" y="1865595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sp>
          <p:nvSpPr>
            <p:cNvPr id="106" name="Rectangle 47"/>
            <p:cNvSpPr>
              <a:spLocks/>
            </p:cNvSpPr>
            <p:nvPr/>
          </p:nvSpPr>
          <p:spPr bwMode="auto">
            <a:xfrm>
              <a:off x="5582850" y="994446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7" name="Rectangle 47"/>
            <p:cNvSpPr>
              <a:spLocks/>
            </p:cNvSpPr>
            <p:nvPr/>
          </p:nvSpPr>
          <p:spPr bwMode="auto">
            <a:xfrm rot="16200000">
              <a:off x="4962815" y="1298061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108" name="Straight Arrow Connector 107"/>
            <p:cNvCxnSpPr>
              <a:stCxn id="79" idx="3"/>
              <a:endCxn id="107" idx="0"/>
            </p:cNvCxnSpPr>
            <p:nvPr/>
          </p:nvCxnSpPr>
          <p:spPr>
            <a:xfrm>
              <a:off x="4435168" y="1437961"/>
              <a:ext cx="831627" cy="357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9" name="Straight Arrow Connector 108"/>
            <p:cNvCxnSpPr>
              <a:stCxn id="106" idx="3"/>
              <a:endCxn id="51" idx="1"/>
            </p:cNvCxnSpPr>
            <p:nvPr/>
          </p:nvCxnSpPr>
          <p:spPr>
            <a:xfrm flipV="1">
              <a:off x="6655094" y="1439340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2" name="Rectangle 47"/>
            <p:cNvSpPr>
              <a:spLocks/>
            </p:cNvSpPr>
            <p:nvPr/>
          </p:nvSpPr>
          <p:spPr bwMode="auto">
            <a:xfrm>
              <a:off x="5583330" y="2146255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13" name="Rectangle 47"/>
            <p:cNvSpPr>
              <a:spLocks/>
            </p:cNvSpPr>
            <p:nvPr/>
          </p:nvSpPr>
          <p:spPr bwMode="auto">
            <a:xfrm rot="16200000">
              <a:off x="4963295" y="2449870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114" name="Straight Arrow Connector 113"/>
            <p:cNvCxnSpPr>
              <a:stCxn id="84" idx="3"/>
              <a:endCxn id="113" idx="0"/>
            </p:cNvCxnSpPr>
            <p:nvPr/>
          </p:nvCxnSpPr>
          <p:spPr>
            <a:xfrm>
              <a:off x="4435167" y="2592506"/>
              <a:ext cx="832108" cy="83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>
              <a:stCxn id="112" idx="3"/>
              <a:endCxn id="57" idx="1"/>
            </p:cNvCxnSpPr>
            <p:nvPr/>
          </p:nvCxnSpPr>
          <p:spPr>
            <a:xfrm flipV="1">
              <a:off x="6655574" y="2591149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>
              <a:off x="4435475" y="1581150"/>
              <a:ext cx="835025" cy="895350"/>
            </a:xfrm>
            <a:prstGeom prst="straightConnector1">
              <a:avLst/>
            </a:prstGeom>
            <a:ln w="3175" cmpd="sng">
              <a:solidFill>
                <a:schemeClr val="tx1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 flipV="1">
              <a:off x="4435475" y="1597025"/>
              <a:ext cx="831850" cy="879475"/>
            </a:xfrm>
            <a:prstGeom prst="straightConnector1">
              <a:avLst/>
            </a:prstGeom>
            <a:ln w="3175" cmpd="sng">
              <a:solidFill>
                <a:schemeClr val="tx1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" name="Group 3"/>
            <p:cNvGrpSpPr/>
            <p:nvPr/>
          </p:nvGrpSpPr>
          <p:grpSpPr>
            <a:xfrm>
              <a:off x="3054297" y="989198"/>
              <a:ext cx="1380871" cy="897526"/>
              <a:chOff x="3054297" y="989198"/>
              <a:chExt cx="1380871" cy="897526"/>
            </a:xfrm>
          </p:grpSpPr>
          <p:sp>
            <p:nvSpPr>
              <p:cNvPr id="79" name="Rectangle 35"/>
              <p:cNvSpPr>
                <a:spLocks/>
              </p:cNvSpPr>
              <p:nvPr/>
            </p:nvSpPr>
            <p:spPr bwMode="auto">
              <a:xfrm>
                <a:off x="3054297" y="989198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80" name="Picture 79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6677" y="1280369"/>
                <a:ext cx="311391" cy="311392"/>
              </a:xfrm>
              <a:prstGeom prst="rect">
                <a:avLst/>
              </a:prstGeom>
            </p:spPr>
          </p:pic>
          <p:sp>
            <p:nvSpPr>
              <p:cNvPr id="83" name="TextBox 82"/>
              <p:cNvSpPr txBox="1"/>
              <p:nvPr/>
            </p:nvSpPr>
            <p:spPr>
              <a:xfrm>
                <a:off x="3509819" y="1293092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3054296" y="2143743"/>
              <a:ext cx="1380871" cy="897526"/>
              <a:chOff x="3054296" y="2143743"/>
              <a:chExt cx="1380871" cy="897526"/>
            </a:xfrm>
          </p:grpSpPr>
          <p:sp>
            <p:nvSpPr>
              <p:cNvPr id="84" name="Rectangle 35"/>
              <p:cNvSpPr>
                <a:spLocks/>
              </p:cNvSpPr>
              <p:nvPr/>
            </p:nvSpPr>
            <p:spPr bwMode="auto">
              <a:xfrm>
                <a:off x="3054296" y="2143743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85" name="Picture 84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6676" y="2434914"/>
                <a:ext cx="311391" cy="311392"/>
              </a:xfrm>
              <a:prstGeom prst="rect">
                <a:avLst/>
              </a:prstGeom>
            </p:spPr>
          </p:pic>
          <p:sp>
            <p:nvSpPr>
              <p:cNvPr id="86" name="TextBox 85"/>
              <p:cNvSpPr txBox="1"/>
              <p:nvPr/>
            </p:nvSpPr>
            <p:spPr>
              <a:xfrm>
                <a:off x="3509818" y="2447637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49" name="Straight Arrow Connector 9"/>
            <p:cNvCxnSpPr>
              <a:stCxn id="52" idx="2"/>
              <a:endCxn id="79" idx="1"/>
            </p:cNvCxnSpPr>
            <p:nvPr/>
          </p:nvCxnSpPr>
          <p:spPr>
            <a:xfrm flipV="1">
              <a:off x="2169262" y="1437961"/>
              <a:ext cx="885035" cy="57110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51" name="Picture 50" descr="Home-Server-icon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3627" y="992740"/>
              <a:ext cx="893199" cy="893199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7338451" y="1930651"/>
              <a:ext cx="1077412" cy="23681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57" name="Picture 56" descr="Home-Server-icon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4107" y="2144549"/>
              <a:ext cx="893199" cy="893199"/>
            </a:xfrm>
            <a:prstGeom prst="rect">
              <a:avLst/>
            </a:prstGeom>
          </p:spPr>
        </p:pic>
        <p:sp>
          <p:nvSpPr>
            <p:cNvPr id="81" name="TextBox 80"/>
            <p:cNvSpPr txBox="1"/>
            <p:nvPr/>
          </p:nvSpPr>
          <p:spPr>
            <a:xfrm>
              <a:off x="7338451" y="3110521"/>
              <a:ext cx="1077412" cy="225345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18903" y="2494383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97" name="Picture 96" descr="device-deskto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853" y="1555475"/>
              <a:ext cx="1004531" cy="848029"/>
            </a:xfrm>
            <a:prstGeom prst="rect">
              <a:avLst/>
            </a:prstGeom>
          </p:spPr>
        </p:pic>
      </p:grpSp>
      <p:sp>
        <p:nvSpPr>
          <p:cNvPr id="58" name="Title 1"/>
          <p:cNvSpPr>
            <a:spLocks noGrp="1"/>
          </p:cNvSpPr>
          <p:nvPr>
            <p:ph type="title"/>
          </p:nvPr>
        </p:nvSpPr>
        <p:spPr>
          <a:xfrm>
            <a:off x="457200" y="12835"/>
            <a:ext cx="8229600" cy="646331"/>
          </a:xfrm>
        </p:spPr>
        <p:txBody>
          <a:bodyPr>
            <a:spAutoFit/>
          </a:bodyPr>
          <a:lstStyle/>
          <a:p>
            <a:r>
              <a:rPr lang="en-GB" sz="3600" dirty="0" smtClean="0">
                <a:cs typeface="Calibri"/>
              </a:rPr>
              <a:t>Server Failover</a:t>
            </a:r>
            <a:endParaRPr lang="en-GB" sz="3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851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/>
          <p:cNvSpPr>
            <a:spLocks noGrp="1"/>
          </p:cNvSpPr>
          <p:nvPr>
            <p:ph type="title"/>
          </p:nvPr>
        </p:nvSpPr>
        <p:spPr>
          <a:xfrm>
            <a:off x="457200" y="74390"/>
            <a:ext cx="8229600" cy="523220"/>
          </a:xfrm>
        </p:spPr>
        <p:txBody>
          <a:bodyPr>
            <a:spAutoFit/>
          </a:bodyPr>
          <a:lstStyle/>
          <a:p>
            <a:r>
              <a:rPr lang="en-GB" sz="2800" dirty="0" smtClean="0">
                <a:cs typeface="Calibri"/>
              </a:rPr>
              <a:t>Client Failover</a:t>
            </a:r>
            <a:endParaRPr lang="en-GB" sz="2800" dirty="0">
              <a:cs typeface="Calibri"/>
            </a:endParaRPr>
          </a:p>
        </p:txBody>
      </p:sp>
      <p:sp>
        <p:nvSpPr>
          <p:cNvPr id="117" name="Title 1"/>
          <p:cNvSpPr txBox="1">
            <a:spLocks/>
          </p:cNvSpPr>
          <p:nvPr/>
        </p:nvSpPr>
        <p:spPr>
          <a:xfrm>
            <a:off x="457200" y="3183407"/>
            <a:ext cx="8229600" cy="52322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cs typeface="Calibri"/>
              </a:rPr>
              <a:t>Server Failover</a:t>
            </a:r>
            <a:endParaRPr lang="en-GB" sz="2800" dirty="0">
              <a:cs typeface="Calibri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727753" y="771558"/>
            <a:ext cx="7688495" cy="2343007"/>
            <a:chOff x="727753" y="771558"/>
            <a:chExt cx="7688495" cy="2343007"/>
          </a:xfrm>
        </p:grpSpPr>
        <p:sp>
          <p:nvSpPr>
            <p:cNvPr id="68" name="Rectangle 35"/>
            <p:cNvSpPr>
              <a:spLocks/>
            </p:cNvSpPr>
            <p:nvPr/>
          </p:nvSpPr>
          <p:spPr bwMode="auto">
            <a:xfrm>
              <a:off x="3058546" y="771558"/>
              <a:ext cx="1380871" cy="8975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 smtClean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200" b="1" dirty="0">
                <a:solidFill>
                  <a:schemeClr val="bg1">
                    <a:lumMod val="75000"/>
                  </a:schemeClr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9" name="Rectangle 47"/>
            <p:cNvSpPr>
              <a:spLocks/>
            </p:cNvSpPr>
            <p:nvPr/>
          </p:nvSpPr>
          <p:spPr bwMode="auto">
            <a:xfrm rot="16200000">
              <a:off x="1580089" y="1655575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pic>
          <p:nvPicPr>
            <p:cNvPr id="70" name="Picture 69" descr="Home-Server-icon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9777" y="779906"/>
              <a:ext cx="893199" cy="893199"/>
            </a:xfrm>
            <a:prstGeom prst="rect">
              <a:avLst/>
            </a:prstGeom>
          </p:spPr>
        </p:pic>
        <p:sp>
          <p:nvSpPr>
            <p:cNvPr id="72" name="Rectangle 47"/>
            <p:cNvSpPr>
              <a:spLocks/>
            </p:cNvSpPr>
            <p:nvPr/>
          </p:nvSpPr>
          <p:spPr bwMode="auto">
            <a:xfrm>
              <a:off x="5579000" y="781612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3" name="Rectangle 47"/>
            <p:cNvSpPr>
              <a:spLocks/>
            </p:cNvSpPr>
            <p:nvPr/>
          </p:nvSpPr>
          <p:spPr bwMode="auto">
            <a:xfrm rot="16200000">
              <a:off x="4958965" y="1085227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74" name="Straight Arrow Connector 73"/>
            <p:cNvCxnSpPr>
              <a:stCxn id="72" idx="3"/>
              <a:endCxn id="70" idx="1"/>
            </p:cNvCxnSpPr>
            <p:nvPr/>
          </p:nvCxnSpPr>
          <p:spPr>
            <a:xfrm flipV="1">
              <a:off x="6651244" y="1226506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75" name="Picture 74" descr="Home-Server-icon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0257" y="1931715"/>
              <a:ext cx="893199" cy="893199"/>
            </a:xfrm>
            <a:prstGeom prst="rect">
              <a:avLst/>
            </a:prstGeom>
          </p:spPr>
        </p:pic>
        <p:sp>
          <p:nvSpPr>
            <p:cNvPr id="76" name="Rectangle 47"/>
            <p:cNvSpPr>
              <a:spLocks/>
            </p:cNvSpPr>
            <p:nvPr/>
          </p:nvSpPr>
          <p:spPr bwMode="auto">
            <a:xfrm>
              <a:off x="5579480" y="1933421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7" name="Rectangle 47"/>
            <p:cNvSpPr>
              <a:spLocks/>
            </p:cNvSpPr>
            <p:nvPr/>
          </p:nvSpPr>
          <p:spPr bwMode="auto">
            <a:xfrm rot="16200000">
              <a:off x="4959445" y="2237036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78" name="Straight Arrow Connector 77"/>
            <p:cNvCxnSpPr>
              <a:stCxn id="102" idx="3"/>
              <a:endCxn id="77" idx="0"/>
            </p:cNvCxnSpPr>
            <p:nvPr/>
          </p:nvCxnSpPr>
          <p:spPr>
            <a:xfrm>
              <a:off x="4435551" y="2380441"/>
              <a:ext cx="827874" cy="7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Straight Arrow Connector 97"/>
            <p:cNvCxnSpPr>
              <a:stCxn id="76" idx="3"/>
              <a:endCxn id="75" idx="1"/>
            </p:cNvCxnSpPr>
            <p:nvPr/>
          </p:nvCxnSpPr>
          <p:spPr>
            <a:xfrm flipV="1">
              <a:off x="6651724" y="2378315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9" name="Multiply 98"/>
            <p:cNvSpPr/>
            <p:nvPr/>
          </p:nvSpPr>
          <p:spPr bwMode="auto">
            <a:xfrm>
              <a:off x="4070745" y="1326137"/>
              <a:ext cx="353945" cy="333140"/>
            </a:xfrm>
            <a:prstGeom prst="mathMultiply">
              <a:avLst/>
            </a:prstGeom>
            <a:solidFill>
              <a:srgbClr val="F4A0B4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7338835" y="1701702"/>
              <a:ext cx="1068945" cy="25292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355769" y="2865187"/>
              <a:ext cx="1060479" cy="24937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3054680" y="1931678"/>
              <a:ext cx="1380871" cy="897526"/>
              <a:chOff x="3054680" y="1931678"/>
              <a:chExt cx="1380871" cy="897526"/>
            </a:xfrm>
          </p:grpSpPr>
          <p:sp>
            <p:nvSpPr>
              <p:cNvPr id="102" name="Rectangle 35"/>
              <p:cNvSpPr>
                <a:spLocks/>
              </p:cNvSpPr>
              <p:nvPr/>
            </p:nvSpPr>
            <p:spPr bwMode="auto">
              <a:xfrm>
                <a:off x="3054680" y="1931678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103" name="Picture 102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7060" y="2222849"/>
                <a:ext cx="311391" cy="311392"/>
              </a:xfrm>
              <a:prstGeom prst="rect">
                <a:avLst/>
              </a:prstGeom>
            </p:spPr>
          </p:pic>
          <p:sp>
            <p:nvSpPr>
              <p:cNvPr id="104" name="TextBox 103"/>
              <p:cNvSpPr txBox="1"/>
              <p:nvPr/>
            </p:nvSpPr>
            <p:spPr>
              <a:xfrm>
                <a:off x="3510202" y="2235572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105" name="Straight Arrow Connector 9"/>
            <p:cNvCxnSpPr>
              <a:stCxn id="69" idx="2"/>
              <a:endCxn id="102" idx="1"/>
            </p:cNvCxnSpPr>
            <p:nvPr/>
          </p:nvCxnSpPr>
          <p:spPr>
            <a:xfrm>
              <a:off x="2172626" y="1799050"/>
              <a:ext cx="882054" cy="581391"/>
            </a:xfrm>
            <a:prstGeom prst="straightConnector1">
              <a:avLst/>
            </a:prstGeom>
            <a:ln w="3175" cmpd="sng">
              <a:solidFill>
                <a:schemeClr val="accent2">
                  <a:lumMod val="75000"/>
                </a:schemeClr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0" name="Straight Arrow Connector 9"/>
            <p:cNvCxnSpPr/>
            <p:nvPr/>
          </p:nvCxnSpPr>
          <p:spPr>
            <a:xfrm flipV="1">
              <a:off x="4435859" y="1405357"/>
              <a:ext cx="828675" cy="82550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1" name="TextBox 110"/>
            <p:cNvSpPr txBox="1"/>
            <p:nvPr/>
          </p:nvSpPr>
          <p:spPr>
            <a:xfrm>
              <a:off x="727753" y="2290016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116" name="Picture 115" descr="device-deskto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703" y="1351108"/>
              <a:ext cx="1004531" cy="848029"/>
            </a:xfrm>
            <a:prstGeom prst="rect">
              <a:avLst/>
            </a:prstGeom>
          </p:spPr>
        </p:pic>
        <p:cxnSp>
          <p:nvCxnSpPr>
            <p:cNvPr id="118" name="Straight Arrow Connector 9"/>
            <p:cNvCxnSpPr>
              <a:stCxn id="69" idx="2"/>
              <a:endCxn id="68" idx="1"/>
            </p:cNvCxnSpPr>
            <p:nvPr/>
          </p:nvCxnSpPr>
          <p:spPr>
            <a:xfrm flipV="1">
              <a:off x="2172626" y="1220321"/>
              <a:ext cx="885920" cy="578729"/>
            </a:xfrm>
            <a:prstGeom prst="straightConnector1">
              <a:avLst/>
            </a:prstGeom>
            <a:ln w="3175" cmpd="sng">
              <a:solidFill>
                <a:srgbClr val="FF0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9" name="Straight Arrow Connector 9"/>
            <p:cNvCxnSpPr>
              <a:stCxn id="68" idx="3"/>
              <a:endCxn id="73" idx="0"/>
            </p:cNvCxnSpPr>
            <p:nvPr/>
          </p:nvCxnSpPr>
          <p:spPr>
            <a:xfrm>
              <a:off x="4439417" y="1220321"/>
              <a:ext cx="823528" cy="8381"/>
            </a:xfrm>
            <a:prstGeom prst="straightConnector1">
              <a:avLst/>
            </a:prstGeom>
            <a:ln w="3175" cmpd="sng">
              <a:solidFill>
                <a:srgbClr val="FF0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0" name="Multiply 119"/>
            <p:cNvSpPr/>
            <p:nvPr/>
          </p:nvSpPr>
          <p:spPr bwMode="auto">
            <a:xfrm>
              <a:off x="4670781" y="1051701"/>
              <a:ext cx="353945" cy="333140"/>
            </a:xfrm>
            <a:prstGeom prst="mathMultiply">
              <a:avLst/>
            </a:prstGeom>
            <a:solidFill>
              <a:srgbClr val="F4A0B4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21" name="Multiply 120"/>
            <p:cNvSpPr/>
            <p:nvPr/>
          </p:nvSpPr>
          <p:spPr bwMode="auto">
            <a:xfrm>
              <a:off x="2449670" y="1339440"/>
              <a:ext cx="353945" cy="333140"/>
            </a:xfrm>
            <a:prstGeom prst="mathMultiply">
              <a:avLst/>
            </a:prstGeom>
            <a:solidFill>
              <a:srgbClr val="F4A0B4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3136" y="3882384"/>
            <a:ext cx="7688495" cy="2334659"/>
            <a:chOff x="723136" y="3882384"/>
            <a:chExt cx="7688495" cy="2334659"/>
          </a:xfrm>
        </p:grpSpPr>
        <p:cxnSp>
          <p:nvCxnSpPr>
            <p:cNvPr id="53" name="Straight Arrow Connector 9"/>
            <p:cNvCxnSpPr/>
            <p:nvPr/>
          </p:nvCxnSpPr>
          <p:spPr>
            <a:xfrm>
              <a:off x="4431242" y="4488785"/>
              <a:ext cx="838200" cy="850900"/>
            </a:xfrm>
            <a:prstGeom prst="straightConnector1">
              <a:avLst/>
            </a:prstGeom>
            <a:ln w="3175" cmpd="sng">
              <a:solidFill>
                <a:schemeClr val="accent2">
                  <a:lumMod val="75000"/>
                </a:schemeClr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Rectangle 47"/>
            <p:cNvSpPr>
              <a:spLocks/>
            </p:cNvSpPr>
            <p:nvPr/>
          </p:nvSpPr>
          <p:spPr bwMode="auto">
            <a:xfrm rot="16200000">
              <a:off x="1579150" y="4766404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sp>
          <p:nvSpPr>
            <p:cNvPr id="55" name="Rectangle 47"/>
            <p:cNvSpPr>
              <a:spLocks/>
            </p:cNvSpPr>
            <p:nvPr/>
          </p:nvSpPr>
          <p:spPr bwMode="auto">
            <a:xfrm>
              <a:off x="5585275" y="3895255"/>
              <a:ext cx="1072244" cy="89510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</a:p>
          </p:txBody>
        </p:sp>
        <p:sp>
          <p:nvSpPr>
            <p:cNvPr id="56" name="Rectangle 47"/>
            <p:cNvSpPr>
              <a:spLocks/>
            </p:cNvSpPr>
            <p:nvPr/>
          </p:nvSpPr>
          <p:spPr bwMode="auto">
            <a:xfrm rot="16200000">
              <a:off x="4965240" y="4198870"/>
              <a:ext cx="894910" cy="286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sp>
          <p:nvSpPr>
            <p:cNvPr id="61" name="Rectangle 47"/>
            <p:cNvSpPr>
              <a:spLocks/>
            </p:cNvSpPr>
            <p:nvPr/>
          </p:nvSpPr>
          <p:spPr bwMode="auto">
            <a:xfrm>
              <a:off x="5585755" y="5047064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2" name="Rectangle 47"/>
            <p:cNvSpPr>
              <a:spLocks/>
            </p:cNvSpPr>
            <p:nvPr/>
          </p:nvSpPr>
          <p:spPr bwMode="auto">
            <a:xfrm rot="16200000">
              <a:off x="4965720" y="5350679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63" name="Straight Arrow Connector 62"/>
            <p:cNvCxnSpPr>
              <a:stCxn id="90" idx="3"/>
              <a:endCxn id="62" idx="0"/>
            </p:cNvCxnSpPr>
            <p:nvPr/>
          </p:nvCxnSpPr>
          <p:spPr>
            <a:xfrm>
              <a:off x="4430935" y="5490616"/>
              <a:ext cx="838765" cy="3538"/>
            </a:xfrm>
            <a:prstGeom prst="straightConnector1">
              <a:avLst/>
            </a:prstGeom>
            <a:ln w="3175" cmpd="sng">
              <a:solidFill>
                <a:schemeClr val="tx1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>
              <a:stCxn id="61" idx="3"/>
              <a:endCxn id="60" idx="1"/>
            </p:cNvCxnSpPr>
            <p:nvPr/>
          </p:nvCxnSpPr>
          <p:spPr>
            <a:xfrm flipV="1">
              <a:off x="6657999" y="5480793"/>
              <a:ext cx="767641" cy="13822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Multiply 70"/>
            <p:cNvSpPr/>
            <p:nvPr/>
          </p:nvSpPr>
          <p:spPr bwMode="auto">
            <a:xfrm>
              <a:off x="6314717" y="4449437"/>
              <a:ext cx="353945" cy="333140"/>
            </a:xfrm>
            <a:prstGeom prst="mathMultiply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3050063" y="3895005"/>
              <a:ext cx="1380871" cy="897526"/>
              <a:chOff x="3050063" y="3895005"/>
              <a:chExt cx="1380871" cy="897526"/>
            </a:xfrm>
          </p:grpSpPr>
          <p:sp>
            <p:nvSpPr>
              <p:cNvPr id="87" name="Rectangle 35"/>
              <p:cNvSpPr>
                <a:spLocks/>
              </p:cNvSpPr>
              <p:nvPr/>
            </p:nvSpPr>
            <p:spPr bwMode="auto">
              <a:xfrm>
                <a:off x="3050063" y="3895005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88" name="Picture 87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2443" y="4186176"/>
                <a:ext cx="311391" cy="311392"/>
              </a:xfrm>
              <a:prstGeom prst="rect">
                <a:avLst/>
              </a:prstGeom>
            </p:spPr>
          </p:pic>
          <p:sp>
            <p:nvSpPr>
              <p:cNvPr id="89" name="TextBox 88"/>
              <p:cNvSpPr txBox="1"/>
              <p:nvPr/>
            </p:nvSpPr>
            <p:spPr>
              <a:xfrm>
                <a:off x="3505585" y="4198899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050064" y="5041853"/>
              <a:ext cx="1380871" cy="897526"/>
              <a:chOff x="3050064" y="5041853"/>
              <a:chExt cx="1380871" cy="897526"/>
            </a:xfrm>
          </p:grpSpPr>
          <p:sp>
            <p:nvSpPr>
              <p:cNvPr id="90" name="Rectangle 35"/>
              <p:cNvSpPr>
                <a:spLocks/>
              </p:cNvSpPr>
              <p:nvPr/>
            </p:nvSpPr>
            <p:spPr bwMode="auto">
              <a:xfrm>
                <a:off x="3050064" y="5041853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91" name="Picture 90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2444" y="5333024"/>
                <a:ext cx="311391" cy="311392"/>
              </a:xfrm>
              <a:prstGeom prst="rect">
                <a:avLst/>
              </a:prstGeom>
            </p:spPr>
          </p:pic>
          <p:sp>
            <p:nvSpPr>
              <p:cNvPr id="92" name="TextBox 91"/>
              <p:cNvSpPr txBox="1"/>
              <p:nvPr/>
            </p:nvSpPr>
            <p:spPr>
              <a:xfrm>
                <a:off x="3505586" y="5345747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50" name="Straight Arrow Connector 9"/>
            <p:cNvCxnSpPr>
              <a:stCxn id="46" idx="2"/>
              <a:endCxn id="87" idx="1"/>
            </p:cNvCxnSpPr>
            <p:nvPr/>
          </p:nvCxnSpPr>
          <p:spPr>
            <a:xfrm flipV="1">
              <a:off x="2171687" y="4343768"/>
              <a:ext cx="878376" cy="566111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59" name="Picture 58" descr="Home-Server-icon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5160" y="3882384"/>
              <a:ext cx="893199" cy="893199"/>
            </a:xfrm>
            <a:prstGeom prst="rect">
              <a:avLst/>
            </a:prstGeom>
          </p:spPr>
        </p:pic>
        <p:pic>
          <p:nvPicPr>
            <p:cNvPr id="60" name="Picture 59" descr="Home-Server-icon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5640" y="5034193"/>
              <a:ext cx="893199" cy="893199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>
              <a:off x="7334218" y="4804180"/>
              <a:ext cx="1068945" cy="25292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7351152" y="5967665"/>
              <a:ext cx="1060479" cy="24937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723136" y="5392494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95" name="Picture 94" descr="device-deskto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086" y="4453586"/>
              <a:ext cx="1004531" cy="848029"/>
            </a:xfrm>
            <a:prstGeom prst="rect">
              <a:avLst/>
            </a:prstGeom>
          </p:spPr>
        </p:pic>
        <p:cxnSp>
          <p:nvCxnSpPr>
            <p:cNvPr id="122" name="Straight Arrow Connector 9"/>
            <p:cNvCxnSpPr>
              <a:stCxn id="87" idx="3"/>
              <a:endCxn id="56" idx="0"/>
            </p:cNvCxnSpPr>
            <p:nvPr/>
          </p:nvCxnSpPr>
          <p:spPr>
            <a:xfrm flipV="1">
              <a:off x="4430934" y="4342345"/>
              <a:ext cx="838286" cy="1423"/>
            </a:xfrm>
            <a:prstGeom prst="straightConnector1">
              <a:avLst/>
            </a:prstGeom>
            <a:ln w="3175" cmpd="sng">
              <a:solidFill>
                <a:srgbClr val="FF0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3" name="Straight Arrow Connector 9"/>
            <p:cNvCxnSpPr>
              <a:stCxn id="55" idx="3"/>
              <a:endCxn id="59" idx="1"/>
            </p:cNvCxnSpPr>
            <p:nvPr/>
          </p:nvCxnSpPr>
          <p:spPr>
            <a:xfrm flipV="1">
              <a:off x="6657519" y="4328984"/>
              <a:ext cx="767641" cy="13822"/>
            </a:xfrm>
            <a:prstGeom prst="straightConnector1">
              <a:avLst/>
            </a:prstGeom>
            <a:ln w="3175" cmpd="sng">
              <a:solidFill>
                <a:srgbClr val="FF0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4" name="Multiply 123"/>
            <p:cNvSpPr/>
            <p:nvPr/>
          </p:nvSpPr>
          <p:spPr bwMode="auto">
            <a:xfrm>
              <a:off x="4676574" y="4185411"/>
              <a:ext cx="353945" cy="333140"/>
            </a:xfrm>
            <a:prstGeom prst="mathMultiply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25" name="Multiply 124"/>
            <p:cNvSpPr/>
            <p:nvPr/>
          </p:nvSpPr>
          <p:spPr bwMode="auto">
            <a:xfrm>
              <a:off x="6838130" y="4171242"/>
              <a:ext cx="353945" cy="333140"/>
            </a:xfrm>
            <a:prstGeom prst="mathMultiply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399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GB" dirty="0" smtClean="0"/>
              <a:t>Tutorial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83383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27342" y="1515649"/>
            <a:ext cx="7746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Follow  the “Failover” tutorial to configure a second leg for your trading platform.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170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Office PowerPoint</Application>
  <PresentationFormat>On-screen Show (4:3)</PresentationFormat>
  <Paragraphs>72</Paragraphs>
  <Slides>5</Slides>
  <Notes>4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Failover</vt:lpstr>
      <vt:lpstr>Client Failover</vt:lpstr>
      <vt:lpstr>Server Failover</vt:lpstr>
      <vt:lpstr>Client Failover</vt:lpstr>
      <vt:lpstr>Tutorial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2013-11-05T06:21:57Z</dcterms:created>
  <dcterms:modified xsi:type="dcterms:W3CDTF">2013-11-05T06:22:02Z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